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657" r:id="rId3"/>
    <p:sldId id="658" r:id="rId4"/>
    <p:sldId id="661" r:id="rId5"/>
    <p:sldId id="458" r:id="rId6"/>
    <p:sldId id="690" r:id="rId7"/>
    <p:sldId id="710" r:id="rId8"/>
    <p:sldId id="660" r:id="rId9"/>
    <p:sldId id="711" r:id="rId10"/>
    <p:sldId id="714" r:id="rId11"/>
    <p:sldId id="713" r:id="rId12"/>
    <p:sldId id="716" r:id="rId13"/>
    <p:sldId id="717" r:id="rId14"/>
    <p:sldId id="718" r:id="rId15"/>
    <p:sldId id="721" r:id="rId16"/>
    <p:sldId id="719" r:id="rId17"/>
    <p:sldId id="720" r:id="rId18"/>
    <p:sldId id="722" r:id="rId19"/>
    <p:sldId id="723" r:id="rId20"/>
    <p:sldId id="724" r:id="rId21"/>
    <p:sldId id="725" r:id="rId22"/>
    <p:sldId id="726" r:id="rId23"/>
    <p:sldId id="727" r:id="rId24"/>
    <p:sldId id="728" r:id="rId25"/>
    <p:sldId id="729" r:id="rId26"/>
    <p:sldId id="730" r:id="rId27"/>
    <p:sldId id="731" r:id="rId28"/>
    <p:sldId id="732" r:id="rId29"/>
    <p:sldId id="733" r:id="rId30"/>
    <p:sldId id="734" r:id="rId31"/>
    <p:sldId id="708" r:id="rId32"/>
    <p:sldId id="709" r:id="rId33"/>
    <p:sldId id="43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AD9F94-5AFA-4476-A753-5D3D6BFD4BDC}">
          <p14:sldIdLst>
            <p14:sldId id="256"/>
            <p14:sldId id="657"/>
            <p14:sldId id="658"/>
            <p14:sldId id="661"/>
            <p14:sldId id="458"/>
            <p14:sldId id="690"/>
            <p14:sldId id="710"/>
            <p14:sldId id="660"/>
            <p14:sldId id="711"/>
            <p14:sldId id="714"/>
            <p14:sldId id="713"/>
            <p14:sldId id="716"/>
            <p14:sldId id="717"/>
            <p14:sldId id="718"/>
            <p14:sldId id="721"/>
            <p14:sldId id="719"/>
            <p14:sldId id="720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08"/>
            <p14:sldId id="709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1323" userDrawn="1">
          <p15:clr>
            <a:srgbClr val="A4A3A4"/>
          </p15:clr>
        </p15:guide>
        <p15:guide id="3" orient="horz" pos="3521" userDrawn="1">
          <p15:clr>
            <a:srgbClr val="A4A3A4"/>
          </p15:clr>
        </p15:guide>
        <p15:guide id="4" pos="2479" userDrawn="1">
          <p15:clr>
            <a:srgbClr val="A4A3A4"/>
          </p15:clr>
        </p15:guide>
        <p15:guide id="5" pos="3613" userDrawn="1">
          <p15:clr>
            <a:srgbClr val="A4A3A4"/>
          </p15:clr>
        </p15:guide>
        <p15:guide id="6" pos="4747" userDrawn="1">
          <p15:clr>
            <a:srgbClr val="A4A3A4"/>
          </p15:clr>
        </p15:guide>
        <p15:guide id="7" pos="5881" userDrawn="1">
          <p15:clr>
            <a:srgbClr val="A4A3A4"/>
          </p15:clr>
        </p15:guide>
        <p15:guide id="8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9ED561"/>
    <a:srgbClr val="7030A0"/>
    <a:srgbClr val="ECECEC"/>
    <a:srgbClr val="E4E4E4"/>
    <a:srgbClr val="E1E1E1"/>
    <a:srgbClr val="D9D9D9"/>
    <a:srgbClr val="AFDC7E"/>
    <a:srgbClr val="E5F3D5"/>
    <a:srgbClr val="CAE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75205" autoAdjust="0"/>
  </p:normalViewPr>
  <p:slideViewPr>
    <p:cSldViewPr showGuides="1">
      <p:cViewPr varScale="1">
        <p:scale>
          <a:sx n="71" d="100"/>
          <a:sy n="71" d="100"/>
        </p:scale>
        <p:origin x="1147" y="77"/>
      </p:cViewPr>
      <p:guideLst>
        <p:guide orient="horz" pos="1706"/>
        <p:guide pos="1323"/>
        <p:guide orient="horz" pos="3521"/>
        <p:guide pos="2479"/>
        <p:guide pos="3613"/>
        <p:guide pos="4747"/>
        <p:guide pos="5881"/>
        <p:guide pos="701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4D802-4CFE-448A-B361-A109E855C587}" type="datetimeFigureOut">
              <a:rPr lang="tr-TR" smtClean="0"/>
              <a:t>20.04.2024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29AEE-2207-4D3F-8C20-0C67AF43DC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006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8884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264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558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4686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3730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775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1852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8422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1867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9872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89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0343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7169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920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3527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3395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7599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8887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9317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0847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0174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0046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968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6478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499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7823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320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62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168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6989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1570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just" fontAlgn="base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181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just" fontAlgn="base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914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num Kapak 2@2x.png" descr="Sunum Kapak 2@2x.png">
            <a:extLst>
              <a:ext uri="{FF2B5EF4-FFF2-40B4-BE49-F238E27FC236}">
                <a16:creationId xmlns="" xmlns:a16="http://schemas.microsoft.com/office/drawing/2014/main" id="{02323A4E-28DE-9A26-3D06-E291442B76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67" r="967"/>
          <a:stretch>
            <a:fillRect/>
          </a:stretch>
        </p:blipFill>
        <p:spPr>
          <a:xfrm>
            <a:off x="-5207" y="-8127"/>
            <a:ext cx="12194491" cy="68661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4E7737C-FC7E-467E-3256-37F66F6FD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7349" y="1345296"/>
            <a:ext cx="4105275" cy="792162"/>
          </a:xfrm>
          <a:effectLst/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DT/NT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="" xmlns:a16="http://schemas.microsoft.com/office/drawing/2014/main" id="{8B73DC2C-8A31-CFBD-8119-6174C93BF6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7349" y="2240868"/>
            <a:ext cx="4105275" cy="792162"/>
          </a:xfrm>
          <a:effectLst/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="" xmlns:a16="http://schemas.microsoft.com/office/drawing/2014/main" id="{4D82736C-2FCE-A4E5-58DF-F9299326A7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27348" y="3136440"/>
            <a:ext cx="4105275" cy="2632820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4000"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Subject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F34FC12-7666-3715-5370-1620DD0211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3075" y="584609"/>
            <a:ext cx="1439863" cy="7921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 err="1"/>
              <a:t>Batchs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="" xmlns:a16="http://schemas.microsoft.com/office/drawing/2014/main" id="{600A6D90-B388-ABE1-DB56-9703E2A973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00257" y="1520713"/>
            <a:ext cx="3672682" cy="792163"/>
          </a:xfrm>
        </p:spPr>
        <p:txBody>
          <a:bodyPr>
            <a:noAutofit/>
          </a:bodyPr>
          <a:lstStyle>
            <a:lvl1pPr marL="0" indent="0" algn="r">
              <a:buNone/>
              <a:defRPr sz="600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09/11/2023</a:t>
            </a:r>
          </a:p>
        </p:txBody>
      </p:sp>
    </p:spTree>
    <p:extLst>
      <p:ext uri="{BB962C8B-B14F-4D97-AF65-F5344CB8AC3E}">
        <p14:creationId xmlns:p14="http://schemas.microsoft.com/office/powerpoint/2010/main" val="285622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>
            <a:extLst>
              <a:ext uri="{FF2B5EF4-FFF2-40B4-BE49-F238E27FC236}">
                <a16:creationId xmlns="" xmlns:a16="http://schemas.microsoft.com/office/drawing/2014/main" id="{32604CB7-1770-2652-B765-3F72943E91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D9E6B1AA-434D-983B-39C7-B885F42F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2" y="2105023"/>
            <a:ext cx="4716473" cy="414337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876AE1B7-BC4F-3EDD-85D7-F50450025FB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57415" y="2105025"/>
            <a:ext cx="4711583" cy="4143376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3E2D5CE5-F4A5-5246-6703-C2F0AD72B3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7415" y="1438275"/>
            <a:ext cx="4711573" cy="581025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5426492D-E543-6AC2-3D80-DFDFD4FA4336}"/>
              </a:ext>
            </a:extLst>
          </p:cNvPr>
          <p:cNvGrpSpPr/>
          <p:nvPr userDrawn="1"/>
        </p:nvGrpSpPr>
        <p:grpSpPr>
          <a:xfrm rot="8100000">
            <a:off x="770302" y="1598814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19" name="Rectangle 12">
              <a:extLst>
                <a:ext uri="{FF2B5EF4-FFF2-40B4-BE49-F238E27FC236}">
                  <a16:creationId xmlns="" xmlns:a16="http://schemas.microsoft.com/office/drawing/2014/main" id="{403AE7E9-5CD8-051D-DC54-6AF20DC24F5F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="" xmlns:a16="http://schemas.microsoft.com/office/drawing/2014/main" id="{85AF0830-3507-7A80-E609-6A7D72D0C875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18F2B6F2-5BB4-FB36-0E5C-7C9494D0E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3202" y="1438275"/>
            <a:ext cx="4711573" cy="581025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D9077755-5B8A-6BFE-C48F-D19A698195B9}"/>
              </a:ext>
            </a:extLst>
          </p:cNvPr>
          <p:cNvGrpSpPr/>
          <p:nvPr userDrawn="1"/>
        </p:nvGrpSpPr>
        <p:grpSpPr>
          <a:xfrm rot="8100000">
            <a:off x="6166089" y="1598814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30" name="Rectangle 12">
              <a:extLst>
                <a:ext uri="{FF2B5EF4-FFF2-40B4-BE49-F238E27FC236}">
                  <a16:creationId xmlns="" xmlns:a16="http://schemas.microsoft.com/office/drawing/2014/main" id="{49C28068-6C9D-3BE1-A455-360576CCDAEB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12">
              <a:extLst>
                <a:ext uri="{FF2B5EF4-FFF2-40B4-BE49-F238E27FC236}">
                  <a16:creationId xmlns="" xmlns:a16="http://schemas.microsoft.com/office/drawing/2014/main" id="{2345816F-43FB-3045-0FD2-ECEBD5942B07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2" name="Resim 20">
            <a:extLst>
              <a:ext uri="{FF2B5EF4-FFF2-40B4-BE49-F238E27FC236}">
                <a16:creationId xmlns="" xmlns:a16="http://schemas.microsoft.com/office/drawing/2014/main" id="{9B1DE0CB-76A2-0337-48C3-EE5E08206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grpSp>
        <p:nvGrpSpPr>
          <p:cNvPr id="33" name="Group 3">
            <a:extLst>
              <a:ext uri="{FF2B5EF4-FFF2-40B4-BE49-F238E27FC236}">
                <a16:creationId xmlns="" xmlns:a16="http://schemas.microsoft.com/office/drawing/2014/main" id="{EF8BFD07-4FF2-9EB9-91CF-1D9AF06ECA36}"/>
              </a:ext>
            </a:extLst>
          </p:cNvPr>
          <p:cNvGrpSpPr/>
          <p:nvPr userDrawn="1"/>
        </p:nvGrpSpPr>
        <p:grpSpPr>
          <a:xfrm rot="10800000">
            <a:off x="11659235" y="6353666"/>
            <a:ext cx="533400" cy="504334"/>
            <a:chOff x="3379177" y="2552700"/>
            <a:chExt cx="1200150" cy="1200150"/>
          </a:xfrm>
        </p:grpSpPr>
        <p:sp>
          <p:nvSpPr>
            <p:cNvPr id="34" name="Rectangle 12">
              <a:extLst>
                <a:ext uri="{FF2B5EF4-FFF2-40B4-BE49-F238E27FC236}">
                  <a16:creationId xmlns="" xmlns:a16="http://schemas.microsoft.com/office/drawing/2014/main" id="{2E924D1D-5C59-B902-A94D-472AF246D9E4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12">
              <a:extLst>
                <a:ext uri="{FF2B5EF4-FFF2-40B4-BE49-F238E27FC236}">
                  <a16:creationId xmlns="" xmlns:a16="http://schemas.microsoft.com/office/drawing/2014/main" id="{5CE34EFB-47D1-FC3F-B11D-370B86714FF6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="" xmlns:a16="http://schemas.microsoft.com/office/drawing/2014/main" id="{C4F39162-6352-282C-5498-ABD7D967F577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37" name="Rectangle 12">
              <a:extLst>
                <a:ext uri="{FF2B5EF4-FFF2-40B4-BE49-F238E27FC236}">
                  <a16:creationId xmlns="" xmlns:a16="http://schemas.microsoft.com/office/drawing/2014/main" id="{17C7F0B6-2160-F8B9-441D-66FFDCE98DA1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Rectangle 12">
              <a:extLst>
                <a:ext uri="{FF2B5EF4-FFF2-40B4-BE49-F238E27FC236}">
                  <a16:creationId xmlns="" xmlns:a16="http://schemas.microsoft.com/office/drawing/2014/main" id="{A3A223DD-201C-27E7-D320-1475B43C9B82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62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="" xmlns:a16="http://schemas.microsoft.com/office/drawing/2014/main" id="{C519AE0D-801E-7073-1B9A-4FB5CAD241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701AF92-24FC-9F60-2CB5-1A760E23581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67456" y="1580392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33F94285-0A79-E589-18D3-0579E4DBBB4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43778" y="1598792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2B6CEB44-D870-3481-EC8D-5F5EC255E05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20100" y="1598792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Resim 12">
            <a:extLst>
              <a:ext uri="{FF2B5EF4-FFF2-40B4-BE49-F238E27FC236}">
                <a16:creationId xmlns="" xmlns:a16="http://schemas.microsoft.com/office/drawing/2014/main" id="{86C232D5-8695-657A-92CF-3C44C18F2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23617E4-B808-21AE-2F6D-63556CC1BFB1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9" name="Rectangle 12">
              <a:extLst>
                <a:ext uri="{FF2B5EF4-FFF2-40B4-BE49-F238E27FC236}">
                  <a16:creationId xmlns="" xmlns:a16="http://schemas.microsoft.com/office/drawing/2014/main" id="{1EBFEA57-3015-8F45-CE50-1DAE5E51D09A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D4CBD46F-7E23-E82F-CDD5-9FEC14E1220C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="" xmlns:a16="http://schemas.microsoft.com/office/drawing/2014/main" id="{AA7A4E98-828A-0561-01AE-22F222AC512E}"/>
              </a:ext>
            </a:extLst>
          </p:cNvPr>
          <p:cNvGrpSpPr/>
          <p:nvPr userDrawn="1"/>
        </p:nvGrpSpPr>
        <p:grpSpPr>
          <a:xfrm rot="10800000">
            <a:off x="11659235" y="6353666"/>
            <a:ext cx="533400" cy="504334"/>
            <a:chOff x="3379177" y="2552700"/>
            <a:chExt cx="1200150" cy="1200150"/>
          </a:xfrm>
        </p:grpSpPr>
        <p:sp>
          <p:nvSpPr>
            <p:cNvPr id="12" name="Rectangle 12">
              <a:extLst>
                <a:ext uri="{FF2B5EF4-FFF2-40B4-BE49-F238E27FC236}">
                  <a16:creationId xmlns="" xmlns:a16="http://schemas.microsoft.com/office/drawing/2014/main" id="{61322B86-8275-5D39-361F-4A6480E806CA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="" xmlns:a16="http://schemas.microsoft.com/office/drawing/2014/main" id="{36799868-0E6F-D9E4-1161-5442E66AF238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3792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>
            <a:extLst>
              <a:ext uri="{FF2B5EF4-FFF2-40B4-BE49-F238E27FC236}">
                <a16:creationId xmlns="" xmlns:a16="http://schemas.microsoft.com/office/drawing/2014/main" id="{BCEE1486-B110-65D3-8AC2-6126521505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F14A0D1-49E9-A57F-1808-15CCBA49C8A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84099" y="1951049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4A682365-0D38-7E5F-8E5F-27B8D3B3A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099" y="1293822"/>
            <a:ext cx="3228975" cy="581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C6E09B0-F39B-88F2-2A94-1A4D20A855E8}"/>
              </a:ext>
            </a:extLst>
          </p:cNvPr>
          <p:cNvGrpSpPr/>
          <p:nvPr userDrawn="1"/>
        </p:nvGrpSpPr>
        <p:grpSpPr>
          <a:xfrm rot="8100000">
            <a:off x="496986" y="1454361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E120C571-3346-779A-1C06-1C421B33B40A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="" xmlns:a16="http://schemas.microsoft.com/office/drawing/2014/main" id="{6E8850C1-AE96-D1C4-2FD7-ECCAE32DA1BA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42B361F0-C30E-6BE5-7C56-F657FA4CBD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60421" y="1969449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CAC4F35D-C2B6-CA7D-1757-0B823FD3BD9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6743" y="1969449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3A355DE8-64A8-99EE-DF88-EAE65DFD30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421" y="1293822"/>
            <a:ext cx="3228975" cy="581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41970EC-65C9-A03D-C713-241F7AFB85F2}"/>
              </a:ext>
            </a:extLst>
          </p:cNvPr>
          <p:cNvGrpSpPr/>
          <p:nvPr userDrawn="1"/>
        </p:nvGrpSpPr>
        <p:grpSpPr>
          <a:xfrm rot="8100000">
            <a:off x="4173308" y="1454361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36" name="Rectangle 12">
              <a:extLst>
                <a:ext uri="{FF2B5EF4-FFF2-40B4-BE49-F238E27FC236}">
                  <a16:creationId xmlns="" xmlns:a16="http://schemas.microsoft.com/office/drawing/2014/main" id="{EE11F4D2-1E1F-FEC5-042D-72DA0575818F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12">
              <a:extLst>
                <a:ext uri="{FF2B5EF4-FFF2-40B4-BE49-F238E27FC236}">
                  <a16:creationId xmlns="" xmlns:a16="http://schemas.microsoft.com/office/drawing/2014/main" id="{59955A70-BC7F-35CE-0B65-548EE2FEFB78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7909A928-5A1A-389C-7E9F-0814E4BACB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36743" y="1293822"/>
            <a:ext cx="3228975" cy="581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8267B6FB-D439-0A5E-22DF-A3AF0BB73989}"/>
              </a:ext>
            </a:extLst>
          </p:cNvPr>
          <p:cNvGrpSpPr/>
          <p:nvPr userDrawn="1"/>
        </p:nvGrpSpPr>
        <p:grpSpPr>
          <a:xfrm rot="8100000">
            <a:off x="7849630" y="1454361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40" name="Rectangle 12">
              <a:extLst>
                <a:ext uri="{FF2B5EF4-FFF2-40B4-BE49-F238E27FC236}">
                  <a16:creationId xmlns="" xmlns:a16="http://schemas.microsoft.com/office/drawing/2014/main" id="{2E3E4C3A-32BD-7235-08AC-107094D91EB8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12">
              <a:extLst>
                <a:ext uri="{FF2B5EF4-FFF2-40B4-BE49-F238E27FC236}">
                  <a16:creationId xmlns="" xmlns:a16="http://schemas.microsoft.com/office/drawing/2014/main" id="{D0388B38-8D81-F226-20AE-8F2339B75905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2" name="Resim 26">
            <a:extLst>
              <a:ext uri="{FF2B5EF4-FFF2-40B4-BE49-F238E27FC236}">
                <a16:creationId xmlns="" xmlns:a16="http://schemas.microsoft.com/office/drawing/2014/main" id="{998B5B6D-3F0E-54BA-20C7-98DE4A91FF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32D0E609-EDEA-3995-E36B-00EB3D776931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44" name="Rectangle 12">
              <a:extLst>
                <a:ext uri="{FF2B5EF4-FFF2-40B4-BE49-F238E27FC236}">
                  <a16:creationId xmlns="" xmlns:a16="http://schemas.microsoft.com/office/drawing/2014/main" id="{D911F90C-1B66-88A9-A4E2-FF0B26BC680F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5" name="Rectangle 12">
              <a:extLst>
                <a:ext uri="{FF2B5EF4-FFF2-40B4-BE49-F238E27FC236}">
                  <a16:creationId xmlns="" xmlns:a16="http://schemas.microsoft.com/office/drawing/2014/main" id="{FE018E47-9E87-A057-5B17-B87CABF962F3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46" name="Group 3">
            <a:extLst>
              <a:ext uri="{FF2B5EF4-FFF2-40B4-BE49-F238E27FC236}">
                <a16:creationId xmlns="" xmlns:a16="http://schemas.microsoft.com/office/drawing/2014/main" id="{10A3B31F-D0E8-5613-DB2E-72D41E5649D3}"/>
              </a:ext>
            </a:extLst>
          </p:cNvPr>
          <p:cNvGrpSpPr/>
          <p:nvPr userDrawn="1"/>
        </p:nvGrpSpPr>
        <p:grpSpPr>
          <a:xfrm rot="10800000">
            <a:off x="11659235" y="6353666"/>
            <a:ext cx="533400" cy="504334"/>
            <a:chOff x="3379177" y="2552700"/>
            <a:chExt cx="1200150" cy="1200150"/>
          </a:xfrm>
        </p:grpSpPr>
        <p:sp>
          <p:nvSpPr>
            <p:cNvPr id="47" name="Rectangle 12">
              <a:extLst>
                <a:ext uri="{FF2B5EF4-FFF2-40B4-BE49-F238E27FC236}">
                  <a16:creationId xmlns="" xmlns:a16="http://schemas.microsoft.com/office/drawing/2014/main" id="{DDE92B31-06C0-0B75-21DF-AB911870CA94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12">
              <a:extLst>
                <a:ext uri="{FF2B5EF4-FFF2-40B4-BE49-F238E27FC236}">
                  <a16:creationId xmlns="" xmlns:a16="http://schemas.microsoft.com/office/drawing/2014/main" id="{8FB26D11-4322-1077-BB91-44906C443807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891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rgbClr val="E2E2E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630B4A4-5C0B-CA62-F772-5762AD95F7E7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9" name="Rectangle 12">
              <a:extLst>
                <a:ext uri="{FF2B5EF4-FFF2-40B4-BE49-F238E27FC236}">
                  <a16:creationId xmlns="" xmlns:a16="http://schemas.microsoft.com/office/drawing/2014/main" id="{1DC07880-4CBF-031B-9ECA-8386F69949DC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1D04E4A3-29CD-30EF-01C8-37881796C05E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B8FF61C4-8731-B4C1-4168-BE24EFBFC299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15" name="Rectangle 12">
              <a:extLst>
                <a:ext uri="{FF2B5EF4-FFF2-40B4-BE49-F238E27FC236}">
                  <a16:creationId xmlns="" xmlns:a16="http://schemas.microsoft.com/office/drawing/2014/main" id="{6F52FA90-4E3B-EDD3-E84B-EE71C20BDD7F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="" xmlns:a16="http://schemas.microsoft.com/office/drawing/2014/main" id="{FE8CE66E-DC02-1C0F-DBEA-4E504B33DF0A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 Placeholder 15">
            <a:extLst>
              <a:ext uri="{FF2B5EF4-FFF2-40B4-BE49-F238E27FC236}">
                <a16:creationId xmlns="" xmlns:a16="http://schemas.microsoft.com/office/drawing/2014/main" id="{422B0E1C-6EF7-52B3-AFA2-33322E4C1E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Title</a:t>
            </a:r>
          </a:p>
        </p:txBody>
      </p:sp>
      <p:pic>
        <p:nvPicPr>
          <p:cNvPr id="18" name="Resim 11">
            <a:extLst>
              <a:ext uri="{FF2B5EF4-FFF2-40B4-BE49-F238E27FC236}">
                <a16:creationId xmlns="" xmlns:a16="http://schemas.microsoft.com/office/drawing/2014/main" id="{FA70F058-0798-23AF-8076-1EDF66879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577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310759-E798-40C8-95BA-2401128CD1F8}" type="datetimeFigureOut">
              <a:rPr lang="tr-TR" smtClean="0"/>
              <a:pPr/>
              <a:t>20.04.2024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DA8AD9-5BBF-46FB-A5B6-6376DD12754C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1536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18206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="" xmlns:a16="http://schemas.microsoft.com/office/drawing/2014/main" id="{F790B39B-A523-D64F-A8DF-66C59258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="" xmlns:a16="http://schemas.microsoft.com/office/drawing/2014/main" id="{A033A362-7916-DD4E-A628-14A7A7B81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="" xmlns:a16="http://schemas.microsoft.com/office/drawing/2014/main" id="{FC6CD33D-1A33-3F49-9F70-0A9147FE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4/20/2024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="" xmlns:a16="http://schemas.microsoft.com/office/drawing/2014/main" id="{F1453F30-9654-7241-9979-65298E25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="" xmlns:a16="http://schemas.microsoft.com/office/drawing/2014/main" id="{FF3179F3-4CC1-424D-82EB-D9BC5ACE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8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D6A942E9-B88B-4488-956A-1FDFB7DF6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818185"/>
          </a:xfrm>
          <a:prstGeom prst="rect">
            <a:avLst/>
          </a:prstGeom>
        </p:spPr>
      </p:pic>
      <p:sp>
        <p:nvSpPr>
          <p:cNvPr id="5" name="Metin Yer Tutucusu 8">
            <a:extLst>
              <a:ext uri="{FF2B5EF4-FFF2-40B4-BE49-F238E27FC236}">
                <a16:creationId xmlns="" xmlns:a16="http://schemas.microsoft.com/office/drawing/2014/main" id="{E399A5A8-59DF-54FB-23C0-64FC1927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en-US" dirty="0"/>
              <a:t>Sub title</a:t>
            </a:r>
            <a:endParaRPr lang="tr-TR" dirty="0"/>
          </a:p>
        </p:txBody>
      </p:sp>
      <p:sp>
        <p:nvSpPr>
          <p:cNvPr id="6" name="Dikdörtgen 10">
            <a:extLst>
              <a:ext uri="{FF2B5EF4-FFF2-40B4-BE49-F238E27FC236}">
                <a16:creationId xmlns="" xmlns:a16="http://schemas.microsoft.com/office/drawing/2014/main" id="{AB9EAB40-AA88-5427-9D92-7475751AD78E}"/>
              </a:ext>
            </a:extLst>
          </p:cNvPr>
          <p:cNvSpPr/>
          <p:nvPr userDrawn="1"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8" name="Dikdörtgen 11">
            <a:extLst>
              <a:ext uri="{FF2B5EF4-FFF2-40B4-BE49-F238E27FC236}">
                <a16:creationId xmlns="" xmlns:a16="http://schemas.microsoft.com/office/drawing/2014/main" id="{93B78F2B-E122-D187-5C99-5A18F966C0EE}"/>
              </a:ext>
            </a:extLst>
          </p:cNvPr>
          <p:cNvSpPr/>
          <p:nvPr userDrawn="1"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0" name="Başlık 1">
            <a:extLst>
              <a:ext uri="{FF2B5EF4-FFF2-40B4-BE49-F238E27FC236}">
                <a16:creationId xmlns="" xmlns:a16="http://schemas.microsoft.com/office/drawing/2014/main" id="{3CAC1DD3-BC7A-15FA-F00E-C3CA904E6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405" y="3645105"/>
            <a:ext cx="11267164" cy="111039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</a:lstStyle>
          <a:p>
            <a:r>
              <a:rPr lang="en-US" dirty="0"/>
              <a:t>Title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949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14">
            <a:extLst>
              <a:ext uri="{FF2B5EF4-FFF2-40B4-BE49-F238E27FC236}">
                <a16:creationId xmlns="" xmlns:a16="http://schemas.microsoft.com/office/drawing/2014/main" id="{87AE9C7E-EE15-FC79-DD99-32C9148BB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5" y="973015"/>
            <a:ext cx="6467295" cy="3431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E3D1DC48-A175-5A5E-27EF-1541617B4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749" y="2146185"/>
            <a:ext cx="5895599" cy="13950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Montserrat" panose="00000500000000000000" pitchFamily="2" charset="-94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79DA79C6-5802-8F43-C556-7155B62FD07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1698" y="4537185"/>
            <a:ext cx="6323702" cy="8354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 title</a:t>
            </a:r>
          </a:p>
        </p:txBody>
      </p:sp>
      <p:sp>
        <p:nvSpPr>
          <p:cNvPr id="10" name="İçerik Yer Tutucusu 2">
            <a:extLst>
              <a:ext uri="{FF2B5EF4-FFF2-40B4-BE49-F238E27FC236}">
                <a16:creationId xmlns="" xmlns:a16="http://schemas.microsoft.com/office/drawing/2014/main" id="{3484BBF5-9FD2-66B0-0FD0-06CE2ABB573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426388" y="1164195"/>
            <a:ext cx="4013340" cy="4208443"/>
          </a:xfrm>
          <a:prstGeom prst="rect">
            <a:avLst/>
          </a:prstGeom>
          <a:effectLst/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140528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="" xmlns:a16="http://schemas.microsoft.com/office/drawing/2014/main" id="{678989C3-8C0E-1C21-88D8-29C202741B5D}"/>
              </a:ext>
            </a:extLst>
          </p:cNvPr>
          <p:cNvSpPr/>
          <p:nvPr userDrawn="1"/>
        </p:nvSpPr>
        <p:spPr>
          <a:xfrm>
            <a:off x="-78502" y="-2215662"/>
            <a:ext cx="12528410" cy="1174652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5CE4FB27-E2D1-7C55-28A7-EF07F06F187F}"/>
              </a:ext>
            </a:extLst>
          </p:cNvPr>
          <p:cNvSpPr/>
          <p:nvPr userDrawn="1"/>
        </p:nvSpPr>
        <p:spPr>
          <a:xfrm>
            <a:off x="2100971" y="-427132"/>
            <a:ext cx="8169464" cy="816946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341F642-A83F-52FD-2157-630679C1862A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6" name="Rectangle 12">
              <a:extLst>
                <a:ext uri="{FF2B5EF4-FFF2-40B4-BE49-F238E27FC236}">
                  <a16:creationId xmlns="" xmlns:a16="http://schemas.microsoft.com/office/drawing/2014/main" id="{B727CE31-88A4-915B-F519-6DDE8F4C8E51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" name="Rectangle 12">
              <a:extLst>
                <a:ext uri="{FF2B5EF4-FFF2-40B4-BE49-F238E27FC236}">
                  <a16:creationId xmlns="" xmlns:a16="http://schemas.microsoft.com/office/drawing/2014/main" id="{00D62BD9-D110-AEA7-C20E-6F0798E57ACB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8606306F-EE5D-296F-C8C8-124805AAF45C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9DE9FB2B-2B89-74D8-396F-E91FF95B8E68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809F610F-BA27-DA9F-E089-BBC86ABCB3DF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Resim 11">
            <a:extLst>
              <a:ext uri="{FF2B5EF4-FFF2-40B4-BE49-F238E27FC236}">
                <a16:creationId xmlns="" xmlns:a16="http://schemas.microsoft.com/office/drawing/2014/main" id="{1A04699A-F538-44EF-B3F6-379B13B6D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="" xmlns:a16="http://schemas.microsoft.com/office/drawing/2014/main" id="{CC76C877-09B9-C211-135F-081C2B4F8C86}"/>
              </a:ext>
            </a:extLst>
          </p:cNvPr>
          <p:cNvSpPr/>
          <p:nvPr userDrawn="1"/>
        </p:nvSpPr>
        <p:spPr>
          <a:xfrm>
            <a:off x="3631556" y="1103453"/>
            <a:ext cx="4803493" cy="480349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8">
            <a:extLst>
              <a:ext uri="{FF2B5EF4-FFF2-40B4-BE49-F238E27FC236}">
                <a16:creationId xmlns="" xmlns:a16="http://schemas.microsoft.com/office/drawing/2014/main" id="{23CA2DD3-E655-2B20-86CE-6ACBB19B03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2690018"/>
            <a:ext cx="10033000" cy="1630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800"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57755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4692E2-8687-DE1D-101B-09C97ADDC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990218" y="987342"/>
            <a:ext cx="5252110" cy="5252110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4244928-79FA-466F-0FCF-BD800D9B29C4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7" name="Rectangle 12">
              <a:extLst>
                <a:ext uri="{FF2B5EF4-FFF2-40B4-BE49-F238E27FC236}">
                  <a16:creationId xmlns="" xmlns:a16="http://schemas.microsoft.com/office/drawing/2014/main" id="{EC7D72D0-887D-B734-7FEE-79F13CF4AF7A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="" xmlns:a16="http://schemas.microsoft.com/office/drawing/2014/main" id="{03CC0C81-55A1-E9B2-FD0F-D3F1FE45C97B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6131283-BD66-3060-CD60-6930AB161C52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A1BB82AD-8721-0702-AAD6-B8CE4B79BA12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="" xmlns:a16="http://schemas.microsoft.com/office/drawing/2014/main" id="{CA0CF778-0E78-D690-18DA-94228D37CCCC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Resim 11">
            <a:extLst>
              <a:ext uri="{FF2B5EF4-FFF2-40B4-BE49-F238E27FC236}">
                <a16:creationId xmlns="" xmlns:a16="http://schemas.microsoft.com/office/drawing/2014/main" id="{6DA9F524-96A0-ECC3-F5D2-83B9BD920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EBD64B79-0171-8B6A-12E7-C38137F09E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2328" y="1507984"/>
            <a:ext cx="5658124" cy="439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Some description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="" xmlns:a16="http://schemas.microsoft.com/office/drawing/2014/main" id="{A728D381-1A35-B24B-3E31-71149799F4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9087" y="1975449"/>
            <a:ext cx="4700863" cy="362309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33103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94015DF-2B0E-04DA-8E6D-F33F75B55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b="10020"/>
          <a:stretch/>
        </p:blipFill>
        <p:spPr>
          <a:xfrm>
            <a:off x="0" y="-1"/>
            <a:ext cx="5717894" cy="6858001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="" xmlns:a16="http://schemas.microsoft.com/office/drawing/2014/main" id="{A38A673D-AD16-FA43-104F-BF6E42C36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1592" y="-1"/>
            <a:ext cx="7750408" cy="6858001"/>
          </a:xfrm>
          <a:custGeom>
            <a:avLst/>
            <a:gdLst>
              <a:gd name="connsiteX0" fmla="*/ 1177867 w 7750408"/>
              <a:gd name="connsiteY0" fmla="*/ 0 h 6858001"/>
              <a:gd name="connsiteX1" fmla="*/ 7750408 w 7750408"/>
              <a:gd name="connsiteY1" fmla="*/ 0 h 6858001"/>
              <a:gd name="connsiteX2" fmla="*/ 7750408 w 7750408"/>
              <a:gd name="connsiteY2" fmla="*/ 6858001 h 6858001"/>
              <a:gd name="connsiteX3" fmla="*/ 1177865 w 7750408"/>
              <a:gd name="connsiteY3" fmla="*/ 6858001 h 6858001"/>
              <a:gd name="connsiteX4" fmla="*/ 1135562 w 7750408"/>
              <a:gd name="connsiteY4" fmla="*/ 6804865 h 6858001"/>
              <a:gd name="connsiteX5" fmla="*/ 0 w 7750408"/>
              <a:gd name="connsiteY5" fmla="*/ 3429002 h 6858001"/>
              <a:gd name="connsiteX6" fmla="*/ 1135562 w 7750408"/>
              <a:gd name="connsiteY6" fmla="*/ 5314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50408" h="6858001">
                <a:moveTo>
                  <a:pt x="1177867" y="0"/>
                </a:moveTo>
                <a:lnTo>
                  <a:pt x="7750408" y="0"/>
                </a:lnTo>
                <a:lnTo>
                  <a:pt x="7750408" y="6858001"/>
                </a:lnTo>
                <a:lnTo>
                  <a:pt x="1177865" y="6858001"/>
                </a:lnTo>
                <a:lnTo>
                  <a:pt x="1135562" y="6804865"/>
                </a:lnTo>
                <a:cubicBezTo>
                  <a:pt x="422357" y="5863493"/>
                  <a:pt x="0" y="4694935"/>
                  <a:pt x="0" y="3429002"/>
                </a:cubicBezTo>
                <a:cubicBezTo>
                  <a:pt x="0" y="2163070"/>
                  <a:pt x="422357" y="994511"/>
                  <a:pt x="1135562" y="53140"/>
                </a:cubicBezTo>
                <a:close/>
              </a:path>
            </a:pathLst>
          </a:custGeom>
          <a:solidFill>
            <a:srgbClr val="37AF4B"/>
          </a:solidFill>
        </p:spPr>
        <p:txBody>
          <a:bodyPr wrap="square" lIns="1371600" anchor="ctr">
            <a:noAutofit/>
          </a:bodyPr>
          <a:lstStyle>
            <a:lvl1pPr marL="0" indent="0" algn="l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Some description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C7E41724-0E64-80AE-0C77-0D99426DDC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179" y="300293"/>
            <a:ext cx="2970096" cy="6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33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B083A73-BD6C-F4BD-6C4F-4CF6607E1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r="22249" b="10020"/>
          <a:stretch/>
        </p:blipFill>
        <p:spPr>
          <a:xfrm>
            <a:off x="7746315" y="-1"/>
            <a:ext cx="4445685" cy="6858001"/>
          </a:xfrm>
          <a:custGeom>
            <a:avLst/>
            <a:gdLst>
              <a:gd name="connsiteX0" fmla="*/ 2191648 w 4445685"/>
              <a:gd name="connsiteY0" fmla="*/ 0 h 6858001"/>
              <a:gd name="connsiteX1" fmla="*/ 4445685 w 4445685"/>
              <a:gd name="connsiteY1" fmla="*/ 0 h 6858001"/>
              <a:gd name="connsiteX2" fmla="*/ 4445685 w 4445685"/>
              <a:gd name="connsiteY2" fmla="*/ 6858001 h 6858001"/>
              <a:gd name="connsiteX3" fmla="*/ 2191650 w 4445685"/>
              <a:gd name="connsiteY3" fmla="*/ 6858001 h 6858001"/>
              <a:gd name="connsiteX4" fmla="*/ 2140290 w 4445685"/>
              <a:gd name="connsiteY4" fmla="*/ 6834782 h 6858001"/>
              <a:gd name="connsiteX5" fmla="*/ 0 w 4445685"/>
              <a:gd name="connsiteY5" fmla="*/ 3429000 h 6858001"/>
              <a:gd name="connsiteX6" fmla="*/ 2140290 w 4445685"/>
              <a:gd name="connsiteY6" fmla="*/ 2321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685" h="6858001">
                <a:moveTo>
                  <a:pt x="2191648" y="0"/>
                </a:moveTo>
                <a:lnTo>
                  <a:pt x="4445685" y="0"/>
                </a:lnTo>
                <a:lnTo>
                  <a:pt x="4445685" y="6858001"/>
                </a:lnTo>
                <a:lnTo>
                  <a:pt x="2191650" y="6858001"/>
                </a:lnTo>
                <a:lnTo>
                  <a:pt x="2140290" y="6834782"/>
                </a:lnTo>
                <a:cubicBezTo>
                  <a:pt x="873901" y="6224573"/>
                  <a:pt x="0" y="4928842"/>
                  <a:pt x="0" y="3429000"/>
                </a:cubicBezTo>
                <a:cubicBezTo>
                  <a:pt x="0" y="1929159"/>
                  <a:pt x="873901" y="633427"/>
                  <a:pt x="2140290" y="23218"/>
                </a:cubicBez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2C75EFE8-1C49-8B1D-8213-8F46967CAE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521" y="2783723"/>
            <a:ext cx="1826523" cy="1730390"/>
          </a:xfrm>
          <a:prstGeom prst="rect">
            <a:avLst/>
          </a:prstGeom>
        </p:spPr>
      </p:pic>
      <p:pic>
        <p:nvPicPr>
          <p:cNvPr id="9" name="Resim 11">
            <a:extLst>
              <a:ext uri="{FF2B5EF4-FFF2-40B4-BE49-F238E27FC236}">
                <a16:creationId xmlns="" xmlns:a16="http://schemas.microsoft.com/office/drawing/2014/main" id="{92D546FF-9D05-0ACD-97C0-46EF51EE9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260222" y="54192"/>
            <a:ext cx="2475319" cy="1070072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F3C8C562-E22B-A02F-8CB2-9D268D6A2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569" y="1496793"/>
            <a:ext cx="6513143" cy="914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="" xmlns:a16="http://schemas.microsoft.com/office/drawing/2014/main" id="{3450A97A-8427-18E7-1E1D-51BEF70AB6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8024" y="2640013"/>
            <a:ext cx="6512637" cy="37084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4944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4D4E47E4-FAC1-E84E-78E1-BA8EE13B10B8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BA2FC34A-4F7A-60FA-AF68-BD836CE08CE7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D9008151-9E38-14D9-EF01-E8B3C62E6EDD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1B9D2CA-1D8E-684F-2F34-DD8561ACB9FA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16" name="Rectangle 12">
              <a:extLst>
                <a:ext uri="{FF2B5EF4-FFF2-40B4-BE49-F238E27FC236}">
                  <a16:creationId xmlns="" xmlns:a16="http://schemas.microsoft.com/office/drawing/2014/main" id="{AC3D2F2B-FD65-9D02-1855-AAC118F9AC18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="" xmlns:a16="http://schemas.microsoft.com/office/drawing/2014/main" id="{A73FD5E0-0E2D-4FF8-4705-5D7CEC1EEC3D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E2104521-EB41-DDE9-F1AD-4E3BB5B7F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141278"/>
            <a:ext cx="11058525" cy="5100313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1685FA86-9CE7-9611-7B14-B003FD37E2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Title</a:t>
            </a:r>
          </a:p>
        </p:txBody>
      </p:sp>
      <p:pic>
        <p:nvPicPr>
          <p:cNvPr id="20" name="Resim 11">
            <a:extLst>
              <a:ext uri="{FF2B5EF4-FFF2-40B4-BE49-F238E27FC236}">
                <a16:creationId xmlns="" xmlns:a16="http://schemas.microsoft.com/office/drawing/2014/main" id="{487EC117-52FB-FB79-5A70-A3C50785D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8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="" xmlns:a16="http://schemas.microsoft.com/office/drawing/2014/main" id="{CDC1C8AD-03F3-C66C-4C28-9FE5DDB270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C2A0388-8F28-50ED-1D73-0D4080CE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2" y="1438275"/>
            <a:ext cx="4964123" cy="4810126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01EDC48-5990-B18E-26D2-721D58CA06A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2475" y="1438275"/>
            <a:ext cx="4964123" cy="4810126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Resim 11">
            <a:extLst>
              <a:ext uri="{FF2B5EF4-FFF2-40B4-BE49-F238E27FC236}">
                <a16:creationId xmlns="" xmlns:a16="http://schemas.microsoft.com/office/drawing/2014/main" id="{94F08CBB-413B-2369-DD21-1C0407BB5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="" xmlns:a16="http://schemas.microsoft.com/office/drawing/2014/main" id="{77673D56-E5C8-3B80-49F0-1A5C95529EC3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  <a:effectLst/>
        </p:grpSpPr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212CCD9F-6102-8636-E91C-22FF7411BA2A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F22C7B67-49CC-E85B-C411-E0687B568E15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="" xmlns:a16="http://schemas.microsoft.com/office/drawing/2014/main" id="{F8C3D7E7-1B75-BCDA-EA1F-1301189F820D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18" name="Rectangle 12">
              <a:extLst>
                <a:ext uri="{FF2B5EF4-FFF2-40B4-BE49-F238E27FC236}">
                  <a16:creationId xmlns="" xmlns:a16="http://schemas.microsoft.com/office/drawing/2014/main" id="{CF8E4820-0E31-9B95-21BB-EDF16862DDCB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="" xmlns:a16="http://schemas.microsoft.com/office/drawing/2014/main" id="{45DA9AB8-B373-438F-7482-F3C323D4FA87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58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fld id="{EE310759-E798-40C8-95BA-2401128CD1F8}" type="datetimeFigureOut">
              <a:rPr lang="tr-TR" smtClean="0"/>
              <a:pPr/>
              <a:t>20.04.2024</a:t>
            </a:fld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Montserrat" panose="00000500000000000000" pitchFamily="2" charset="-94"/>
              </a:defRPr>
            </a:lvl1pPr>
          </a:lstStyle>
          <a:p>
            <a:fld id="{6FDA8AD9-5BBF-46FB-A5B6-6376DD12754C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7993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Montserrat" panose="00000500000000000000" pitchFamily="2" charset="-94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Image Gallery"/>
          <p:cNvGrpSpPr/>
          <p:nvPr/>
        </p:nvGrpSpPr>
        <p:grpSpPr>
          <a:xfrm>
            <a:off x="-5317" y="-19063"/>
            <a:ext cx="12202634" cy="7222563"/>
            <a:chOff x="0" y="0"/>
            <a:chExt cx="24405266" cy="14445124"/>
          </a:xfrm>
        </p:grpSpPr>
        <p:pic>
          <p:nvPicPr>
            <p:cNvPr id="119" name="Sunum Kapak 4@2x.png" descr="Sunum Kapak 4@2x.png"/>
            <p:cNvPicPr>
              <a:picLocks noChangeAspect="1"/>
            </p:cNvPicPr>
            <p:nvPr/>
          </p:nvPicPr>
          <p:blipFill>
            <a:blip r:embed="rId3"/>
            <a:srcRect l="990" r="990"/>
            <a:stretch>
              <a:fillRect/>
            </a:stretch>
          </p:blipFill>
          <p:spPr>
            <a:xfrm>
              <a:off x="0" y="0"/>
              <a:ext cx="24405267" cy="13759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Caption"/>
            <p:cNvSpPr/>
            <p:nvPr/>
          </p:nvSpPr>
          <p:spPr>
            <a:xfrm>
              <a:off x="0" y="13835524"/>
              <a:ext cx="2440526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r>
                <a:rPr sz="900" dirty="0"/>
                <a:t>Caption</a:t>
              </a:r>
            </a:p>
          </p:txBody>
        </p:sp>
      </p:grpSp>
      <p:sp>
        <p:nvSpPr>
          <p:cNvPr id="122" name="08.28.2023"/>
          <p:cNvSpPr txBox="1"/>
          <p:nvPr/>
        </p:nvSpPr>
        <p:spPr>
          <a:xfrm>
            <a:off x="8436260" y="1502591"/>
            <a:ext cx="3568858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1700">
                <a:solidFill>
                  <a:srgbClr val="FFFFFF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 algn="ctr"/>
            <a:r>
              <a:rPr lang="tr-TR" sz="5400" dirty="0" smtClean="0"/>
              <a:t>04.20</a:t>
            </a:r>
            <a:r>
              <a:rPr sz="5400" dirty="0" smtClean="0"/>
              <a:t>.202</a:t>
            </a:r>
            <a:r>
              <a:rPr lang="tr-TR" sz="5400" dirty="0" smtClean="0"/>
              <a:t>4</a:t>
            </a:r>
            <a:endParaRPr sz="5400" dirty="0"/>
          </a:p>
        </p:txBody>
      </p:sp>
      <p:sp>
        <p:nvSpPr>
          <p:cNvPr id="123" name="11920"/>
          <p:cNvSpPr txBox="1"/>
          <p:nvPr/>
        </p:nvSpPr>
        <p:spPr>
          <a:xfrm>
            <a:off x="10668508" y="458680"/>
            <a:ext cx="1501814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0500">
                <a:solidFill>
                  <a:srgbClr val="FFFFFF"/>
                </a:solidFill>
                <a:latin typeface="Bebas Neue Book"/>
                <a:ea typeface="Bebas Neue Book"/>
                <a:cs typeface="Bebas Neue Book"/>
                <a:sym typeface="Bebas Neue Book"/>
              </a:defRPr>
            </a:lvl1pPr>
          </a:lstStyle>
          <a:p>
            <a:r>
              <a:rPr lang="tr-TR" sz="6000" b="1" dirty="0" smtClean="0"/>
              <a:t>250</a:t>
            </a:r>
            <a:endParaRPr sz="5400" b="1" dirty="0"/>
          </a:p>
        </p:txBody>
      </p:sp>
      <p:sp>
        <p:nvSpPr>
          <p:cNvPr id="124" name="SALESFORCE ADMIN"/>
          <p:cNvSpPr txBox="1"/>
          <p:nvPr/>
        </p:nvSpPr>
        <p:spPr>
          <a:xfrm>
            <a:off x="2901312" y="2259065"/>
            <a:ext cx="4091776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0800">
                <a:solidFill>
                  <a:srgbClr val="414042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tr-TR" sz="5400" dirty="0" err="1"/>
              <a:t>pandas</a:t>
            </a:r>
            <a:endParaRPr sz="5400" dirty="0"/>
          </a:p>
        </p:txBody>
      </p:sp>
      <p:sp>
        <p:nvSpPr>
          <p:cNvPr id="125" name="Introduction to salesforce"/>
          <p:cNvSpPr txBox="1"/>
          <p:nvPr/>
        </p:nvSpPr>
        <p:spPr>
          <a:xfrm>
            <a:off x="2885196" y="3179458"/>
            <a:ext cx="4413877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>
              <a:defRPr sz="10800">
                <a:solidFill>
                  <a:srgbClr val="414042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pPr>
            <a:r>
              <a:rPr lang="tr-TR" sz="5400" dirty="0" err="1"/>
              <a:t>Introduction</a:t>
            </a:r>
            <a:endParaRPr sz="5400" dirty="0"/>
          </a:p>
        </p:txBody>
      </p:sp>
      <p:sp>
        <p:nvSpPr>
          <p:cNvPr id="126" name="SALESFORCE ADMIN"/>
          <p:cNvSpPr txBox="1"/>
          <p:nvPr/>
        </p:nvSpPr>
        <p:spPr>
          <a:xfrm>
            <a:off x="2914012" y="1376772"/>
            <a:ext cx="5781976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0800">
                <a:solidFill>
                  <a:srgbClr val="414042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tr-TR" sz="5400" dirty="0"/>
              <a:t>NT</a:t>
            </a:r>
            <a:endParaRPr sz="5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88" y="1142746"/>
            <a:ext cx="11188785" cy="4914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Pandas = Panel Data System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The Pandas library is an effective tool developed for the Python programming language and used to process many types of data, including panel data.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Panel data is a type of data used in econometrics and statistical analysis.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Panel data refers to data collected over time from multiple subjects or units (e.g. individuals, firms, countries, etc.).</a:t>
            </a:r>
            <a:endParaRPr lang="tr-TR" sz="2000" dirty="0">
              <a:latin typeface="Montserrat" pitchFamily="2" charset="0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13 Most Important Pandas Functions for Data Science - Analytics Vidhya">
            <a:extLst>
              <a:ext uri="{FF2B5EF4-FFF2-40B4-BE49-F238E27FC236}">
                <a16:creationId xmlns="" xmlns:a16="http://schemas.microsoft.com/office/drawing/2014/main" id="{A408D3E8-964B-18D8-47C7-6DCD21E6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56" y="4473116"/>
            <a:ext cx="3182144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2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88" y="1142746"/>
            <a:ext cx="11188785" cy="30783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Pandas = Panel Data System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However, in practice, the most common use of Pandas is to operate on tabular data with a structure called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DataFrame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.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Basic data structures we will use when analyzing data with Pandas; Series and 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DataFrames</a:t>
            </a:r>
            <a:endParaRPr lang="tr-TR" sz="2000" dirty="0">
              <a:latin typeface="Montserrat" pitchFamily="2" charset="0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13 Most Important Pandas Functions for Data Science - Analytics Vidhya">
            <a:extLst>
              <a:ext uri="{FF2B5EF4-FFF2-40B4-BE49-F238E27FC236}">
                <a16:creationId xmlns="" xmlns:a16="http://schemas.microsoft.com/office/drawing/2014/main" id="{A408D3E8-964B-18D8-47C7-6DCD21E6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56" y="4473116"/>
            <a:ext cx="3182144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complete guide to pandas DataFrame">
            <a:extLst>
              <a:ext uri="{FF2B5EF4-FFF2-40B4-BE49-F238E27FC236}">
                <a16:creationId xmlns="" xmlns:a16="http://schemas.microsoft.com/office/drawing/2014/main" id="{16BE1B8A-09F8-4604-0E6B-EBAD6F5D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96" y="3963467"/>
            <a:ext cx="5646286" cy="289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CF6D97C-8BA3-6B58-D8ED-1FB6AECFA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588" y="1274758"/>
            <a:ext cx="8148059" cy="53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3 Most Important Pandas Functions for Data Science - Analytics Vidhya">
            <a:extLst>
              <a:ext uri="{FF2B5EF4-FFF2-40B4-BE49-F238E27FC236}">
                <a16:creationId xmlns="" xmlns:a16="http://schemas.microsoft.com/office/drawing/2014/main" id="{A408D3E8-964B-18D8-47C7-6DCD21E6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56" y="4473116"/>
            <a:ext cx="3182144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88" y="1142746"/>
            <a:ext cx="11188785" cy="415846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itchFamily="2" charset="0"/>
              </a:rPr>
              <a:t>Pandas Series is built on top of </a:t>
            </a:r>
            <a:r>
              <a:rPr lang="en-US" sz="2000" dirty="0" err="1">
                <a:latin typeface="Montserrat" pitchFamily="2" charset="0"/>
              </a:rPr>
              <a:t>NumPy</a:t>
            </a:r>
            <a:r>
              <a:rPr lang="en-US" sz="2000" dirty="0">
                <a:latin typeface="Montserrat" pitchFamily="2" charset="0"/>
              </a:rPr>
              <a:t> array objects and they are very similar.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itchFamily="2" charset="0"/>
              </a:rPr>
              <a:t>It is a one-dimensional labeled array that can hold data of any data type.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itchFamily="2" charset="0"/>
              </a:rPr>
              <a:t>Label values are called indexes.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itchFamily="2" charset="0"/>
              </a:rPr>
              <a:t>The data itself can consist of numbers, strings, or other Python objects.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itchFamily="2" charset="0"/>
              </a:rPr>
              <a:t>Lists, ordered arrays or dictionaries can be used to create series.</a:t>
            </a:r>
            <a:endParaRPr lang="tr-TR" sz="2400" dirty="0">
              <a:latin typeface="Montserrat" pitchFamily="2" charset="0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Series</a:t>
            </a:r>
          </a:p>
        </p:txBody>
      </p:sp>
    </p:spTree>
    <p:extLst>
      <p:ext uri="{BB962C8B-B14F-4D97-AF65-F5344CB8AC3E}">
        <p14:creationId xmlns:p14="http://schemas.microsoft.com/office/powerpoint/2010/main" val="370942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Series</a:t>
            </a: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yBites Bite 251. Introducing Pandas Series">
            <a:extLst>
              <a:ext uri="{FF2B5EF4-FFF2-40B4-BE49-F238E27FC236}">
                <a16:creationId xmlns="" xmlns:a16="http://schemas.microsoft.com/office/drawing/2014/main" id="{85A0F553-40DD-0486-72A4-78FA06AD2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93753"/>
            <a:ext cx="5776912" cy="50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9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Series</a:t>
            </a: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="" xmlns:a16="http://schemas.microsoft.com/office/drawing/2014/main" id="{386CF3F1-DE6F-AAEE-30D5-ACF3AE055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72" y="1825360"/>
            <a:ext cx="1056469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8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Series</a:t>
            </a: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="" xmlns:a16="http://schemas.microsoft.com/office/drawing/2014/main" id="{DD5160DD-7BC9-0AF2-BC82-3DAC0A777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789" y="1490570"/>
            <a:ext cx="8846848" cy="50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Series</a:t>
            </a: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Pandas Tutorial #2 - Introduction to Series - thisPointer">
            <a:extLst>
              <a:ext uri="{FF2B5EF4-FFF2-40B4-BE49-F238E27FC236}">
                <a16:creationId xmlns="" xmlns:a16="http://schemas.microsoft.com/office/drawing/2014/main" id="{4C0341E4-DF93-43F7-DDEC-2CDB1C579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396" y="1460284"/>
            <a:ext cx="8291207" cy="4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7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Series</a:t>
            </a: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apter 7: Introduction to Pandas — Python Programming for Data Science">
            <a:extLst>
              <a:ext uri="{FF2B5EF4-FFF2-40B4-BE49-F238E27FC236}">
                <a16:creationId xmlns="" xmlns:a16="http://schemas.microsoft.com/office/drawing/2014/main" id="{9DBE7DC5-3DAC-F1A3-0FFE-1B0BAB9B8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098" y="1862137"/>
            <a:ext cx="9385803" cy="43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Series</a:t>
            </a: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6EA8E974-02DA-EF72-ADEA-77689644B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017" y="1439578"/>
            <a:ext cx="9253966" cy="48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4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ikdörtgen 45"/>
          <p:cNvSpPr/>
          <p:nvPr/>
        </p:nvSpPr>
        <p:spPr>
          <a:xfrm>
            <a:off x="7932204" y="4905164"/>
            <a:ext cx="4259796" cy="112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500" rIns="45000" bIns="225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tr-TR" sz="2800" spc="-1" dirty="0">
                <a:latin typeface="Montserrat" panose="00000500000000000000" pitchFamily="2" charset="-94"/>
                <a:ea typeface="DejaVu Sans"/>
              </a:rPr>
              <a:t>Data </a:t>
            </a:r>
            <a:r>
              <a:rPr lang="tr-TR" sz="2800" spc="-1" dirty="0" err="1">
                <a:latin typeface="Montserrat" panose="00000500000000000000" pitchFamily="2" charset="-94"/>
                <a:ea typeface="DejaVu Sans"/>
              </a:rPr>
              <a:t>Science</a:t>
            </a:r>
            <a:r>
              <a:rPr lang="tr-TR" sz="2800" spc="-1" dirty="0">
                <a:latin typeface="Montserrat" panose="00000500000000000000" pitchFamily="2" charset="-94"/>
                <a:ea typeface="DejaVu Sans"/>
              </a:rPr>
              <a:t> Program</a:t>
            </a:r>
          </a:p>
          <a:p>
            <a:pPr algn="just">
              <a:lnSpc>
                <a:spcPct val="100000"/>
              </a:lnSpc>
              <a:buNone/>
            </a:pPr>
            <a:r>
              <a:rPr lang="tr-TR" sz="2800" b="1" spc="-1" dirty="0">
                <a:latin typeface="Montserrat" panose="00000500000000000000" pitchFamily="2" charset="-94"/>
              </a:rPr>
              <a:t>Session-1</a:t>
            </a:r>
            <a:endParaRPr lang="en-US" sz="2800" b="1" spc="-1" dirty="0">
              <a:latin typeface="Montserrat" panose="00000500000000000000" pitchFamily="2" charset="-94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="" xmlns:a16="http://schemas.microsoft.com/office/drawing/2014/main" id="{0369E81C-F4EC-460A-84AC-19034FD2D9C3}"/>
              </a:ext>
            </a:extLst>
          </p:cNvPr>
          <p:cNvSpPr/>
          <p:nvPr/>
        </p:nvSpPr>
        <p:spPr>
          <a:xfrm>
            <a:off x="3107668" y="3847492"/>
            <a:ext cx="6696744" cy="112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500" rIns="45000" bIns="225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tr-TR" sz="3600" b="1" dirty="0" err="1">
                <a:latin typeface="Montserrat" panose="00000500000000000000" pitchFamily="2" charset="-94"/>
              </a:rPr>
              <a:t>Pandas</a:t>
            </a:r>
            <a:r>
              <a:rPr lang="tr-TR" sz="3600" b="1" dirty="0">
                <a:latin typeface="Montserrat" panose="00000500000000000000" pitchFamily="2" charset="-94"/>
              </a:rPr>
              <a:t> - </a:t>
            </a:r>
            <a:r>
              <a:rPr lang="tr-TR" sz="3600" b="1" dirty="0" err="1">
                <a:latin typeface="Montserrat" panose="00000500000000000000" pitchFamily="2" charset="-94"/>
              </a:rPr>
              <a:t>Introduction</a:t>
            </a:r>
            <a:r>
              <a:rPr lang="tr-TR" sz="3200" b="1" spc="-1" dirty="0">
                <a:latin typeface="Montserrat" panose="00000500000000000000" pitchFamily="2" charset="-94"/>
                <a:ea typeface="DejaVu Sans"/>
              </a:rPr>
              <a:t> </a:t>
            </a:r>
            <a:endParaRPr lang="en-US" sz="3200" b="1" spc="-1" dirty="0">
              <a:latin typeface="Montserrat" panose="00000500000000000000" pitchFamily="2" charset="-94"/>
            </a:endParaRPr>
          </a:p>
        </p:txBody>
      </p:sp>
      <p:pic>
        <p:nvPicPr>
          <p:cNvPr id="1030" name="Picture 6" descr="Flatten Pandas dataframe MultiIndex - DEV Community">
            <a:extLst>
              <a:ext uri="{FF2B5EF4-FFF2-40B4-BE49-F238E27FC236}">
                <a16:creationId xmlns="" xmlns:a16="http://schemas.microsoft.com/office/drawing/2014/main" id="{9EADDA3A-0644-149A-83D2-92624E32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618" y="92282"/>
            <a:ext cx="7858844" cy="33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814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3 Most Important Pandas Functions for Data Science - Analytics Vidhya">
            <a:extLst>
              <a:ext uri="{FF2B5EF4-FFF2-40B4-BE49-F238E27FC236}">
                <a16:creationId xmlns="" xmlns:a16="http://schemas.microsoft.com/office/drawing/2014/main" id="{A408D3E8-964B-18D8-47C7-6DCD21E6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56" y="4473116"/>
            <a:ext cx="3182144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88" y="1142746"/>
            <a:ext cx="11188785" cy="4158462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itchFamily="2" charset="0"/>
              </a:rPr>
              <a:t>Pandas </a:t>
            </a:r>
            <a:r>
              <a:rPr lang="en-US" sz="2000" dirty="0" err="1">
                <a:latin typeface="Montserrat" pitchFamily="2" charset="0"/>
              </a:rPr>
              <a:t>Dataframe</a:t>
            </a:r>
            <a:r>
              <a:rPr lang="en-US" sz="2000" dirty="0">
                <a:latin typeface="Montserrat" pitchFamily="2" charset="0"/>
              </a:rPr>
              <a:t> is a two-dimensional labeled data structure with rows and columns.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latin typeface="Montserrat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itchFamily="2" charset="0"/>
              </a:rPr>
              <a:t>Each column in a Pandas </a:t>
            </a:r>
            <a:r>
              <a:rPr lang="en-US" sz="2000" dirty="0" err="1">
                <a:latin typeface="Montserrat" pitchFamily="2" charset="0"/>
              </a:rPr>
              <a:t>DataFrame</a:t>
            </a:r>
            <a:r>
              <a:rPr lang="en-US" sz="2000" dirty="0">
                <a:latin typeface="Montserrat" pitchFamily="2" charset="0"/>
              </a:rPr>
              <a:t> is a Pandas Series.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latin typeface="Montserrat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itchFamily="2" charset="0"/>
              </a:rPr>
              <a:t>The data itself can consist of numbers, strings, or other Python objects.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latin typeface="Montserrat" pitchFamily="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Montserrat" pitchFamily="2" charset="0"/>
              </a:rPr>
              <a:t>Lists, ordered arrays or dictionaries can be used to create series.</a:t>
            </a:r>
            <a:endParaRPr lang="tr-TR" sz="2400" dirty="0">
              <a:latin typeface="Montserrat" pitchFamily="2" charset="0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2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andas 数据结构- DataFrame_不会编程的猴哥的博客-CSDN博客">
            <a:extLst>
              <a:ext uri="{FF2B5EF4-FFF2-40B4-BE49-F238E27FC236}">
                <a16:creationId xmlns="" xmlns:a16="http://schemas.microsoft.com/office/drawing/2014/main" id="{CEC011B4-2836-E235-20D7-21B91D2ED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586" y="1297968"/>
            <a:ext cx="6888827" cy="5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08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="" xmlns:a16="http://schemas.microsoft.com/office/drawing/2014/main" id="{6F2913B1-F578-CB3A-F22F-25FBF915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40" y="2050019"/>
            <a:ext cx="9631119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0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ython Pandas DataFrame">
            <a:extLst>
              <a:ext uri="{FF2B5EF4-FFF2-40B4-BE49-F238E27FC236}">
                <a16:creationId xmlns="" xmlns:a16="http://schemas.microsoft.com/office/drawing/2014/main" id="{94DE6E84-48A0-FD47-E004-33873F020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30" y="1132692"/>
            <a:ext cx="104108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9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="" xmlns:a16="http://schemas.microsoft.com/office/drawing/2014/main" id="{A30D9D8A-D39E-A90E-B167-5DB22C8EF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20608" cy="437158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C2866FF0-BFE2-3D89-31C7-19E74F3A7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321" y="3992838"/>
            <a:ext cx="5540679" cy="28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1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="" xmlns:a16="http://schemas.microsoft.com/office/drawing/2014/main" id="{DF5D3C14-A940-0639-47CB-8CAEF71A1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99" y="1088740"/>
            <a:ext cx="9742602" cy="52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="" xmlns:a16="http://schemas.microsoft.com/office/drawing/2014/main" id="{CEC6777A-5FB3-F08D-3400-ED9A9780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395" y="1276758"/>
            <a:ext cx="6390884" cy="49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7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="" xmlns:a16="http://schemas.microsoft.com/office/drawing/2014/main" id="{29AB9A62-501A-941E-9937-E9530334A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8" y="1650784"/>
            <a:ext cx="5762392" cy="4177045"/>
          </a:xfrm>
          <a:prstGeom prst="rect">
            <a:avLst/>
          </a:prstGeom>
        </p:spPr>
      </p:pic>
      <p:pic>
        <p:nvPicPr>
          <p:cNvPr id="5" name="Picture 2" descr="Pandas DataFrame: filter() function - w3resource">
            <a:extLst>
              <a:ext uri="{FF2B5EF4-FFF2-40B4-BE49-F238E27FC236}">
                <a16:creationId xmlns="" xmlns:a16="http://schemas.microsoft.com/office/drawing/2014/main" id="{AC678922-B4AC-2339-0C88-51CC77796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56892"/>
            <a:ext cx="6002136" cy="384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76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="" xmlns:a16="http://schemas.microsoft.com/office/drawing/2014/main" id="{41C7586F-76CF-7159-7DFA-467265205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989" y="1313671"/>
            <a:ext cx="6883400" cy="52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reate a Pandas DataFrame from Dictionary - Data Science Parichay">
            <a:extLst>
              <a:ext uri="{FF2B5EF4-FFF2-40B4-BE49-F238E27FC236}">
                <a16:creationId xmlns="" xmlns:a16="http://schemas.microsoft.com/office/drawing/2014/main" id="{DFCFB9C4-5D2A-1A78-11FD-70DEEB3C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52736"/>
            <a:ext cx="9358696" cy="5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Lesson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Content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B854EA25-7B4C-40D2-B9DB-09D54E62E37B}"/>
              </a:ext>
            </a:extLst>
          </p:cNvPr>
          <p:cNvSpPr txBox="1"/>
          <p:nvPr/>
        </p:nvSpPr>
        <p:spPr>
          <a:xfrm>
            <a:off x="543339" y="4100364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What will we learn in Pandas lessons?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="" xmlns:a16="http://schemas.microsoft.com/office/drawing/2014/main" id="{65D24669-470A-4330-BC48-B14DDA8F0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17" y="1484784"/>
            <a:ext cx="3539992" cy="2444122"/>
          </a:xfrm>
          <a:prstGeom prst="rect">
            <a:avLst/>
          </a:prstGeom>
        </p:spPr>
      </p:pic>
      <p:sp>
        <p:nvSpPr>
          <p:cNvPr id="11" name="İçerik Yer Tutucusu 9">
            <a:extLst>
              <a:ext uri="{FF2B5EF4-FFF2-40B4-BE49-F238E27FC236}">
                <a16:creationId xmlns="" xmlns:a16="http://schemas.microsoft.com/office/drawing/2014/main" id="{81A50E76-5A12-4B7F-9861-A082727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2024" y="823578"/>
            <a:ext cx="5670105" cy="5263581"/>
          </a:xfrm>
        </p:spPr>
        <p:txBody>
          <a:bodyPr>
            <a:noAutofit/>
          </a:bodyPr>
          <a:lstStyle/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Series &amp; Data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Frames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,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Slicing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&amp;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Selection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Groupby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&amp;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Useful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Operations</a:t>
            </a: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Handling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with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Missing_Values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Combining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Data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Frames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Text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&amp; Time Data</a:t>
            </a:r>
          </a:p>
        </p:txBody>
      </p:sp>
      <p:pic>
        <p:nvPicPr>
          <p:cNvPr id="6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D924A483-15F7-5067-B066-4E275177A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DataFrames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CD14A08B-B232-FC7C-91BE-D6CAF084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195108"/>
            <a:ext cx="5753100" cy="537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on: 14 Points 1">
            <a:extLst>
              <a:ext uri="{FF2B5EF4-FFF2-40B4-BE49-F238E27FC236}">
                <a16:creationId xmlns="" xmlns:a16="http://schemas.microsoft.com/office/drawing/2014/main" id="{D8104045-7ECF-BF8B-1EED-2AB4CB4E8FA2}"/>
              </a:ext>
            </a:extLst>
          </p:cNvPr>
          <p:cNvSpPr/>
          <p:nvPr/>
        </p:nvSpPr>
        <p:spPr>
          <a:xfrm>
            <a:off x="2224932" y="1507453"/>
            <a:ext cx="7996136" cy="496110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53E5E3E-2533-E586-2019-739AD9B7B5C4}"/>
              </a:ext>
            </a:extLst>
          </p:cNvPr>
          <p:cNvSpPr txBox="1"/>
          <p:nvPr/>
        </p:nvSpPr>
        <p:spPr>
          <a:xfrm>
            <a:off x="3948078" y="3778655"/>
            <a:ext cx="5184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TIME TO PRACTICE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00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71AC452B-8C05-779D-39B5-C583C04C1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7" y="1348232"/>
            <a:ext cx="4425269" cy="4510781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DDD173F6-2445-A6DC-B5CF-F3F4D87F7C66}"/>
              </a:ext>
            </a:extLst>
          </p:cNvPr>
          <p:cNvSpPr txBox="1"/>
          <p:nvPr/>
        </p:nvSpPr>
        <p:spPr>
          <a:xfrm>
            <a:off x="5780226" y="3105834"/>
            <a:ext cx="5755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tr-TR" sz="3600" dirty="0">
                <a:solidFill>
                  <a:srgbClr val="00B0F0"/>
                </a:solidFill>
                <a:latin typeface="Montserrat Black" pitchFamily="2" charset="0"/>
              </a:rPr>
              <a:t>D</a:t>
            </a:r>
            <a:r>
              <a:rPr lang="en-US" sz="3600" dirty="0" smtClean="0">
                <a:solidFill>
                  <a:srgbClr val="00B0F0"/>
                </a:solidFill>
                <a:latin typeface="Montserrat Black" pitchFamily="2" charset="0"/>
              </a:rPr>
              <a:t>o </a:t>
            </a:r>
            <a:r>
              <a:rPr lang="en-US" sz="3600" dirty="0">
                <a:solidFill>
                  <a:srgbClr val="00B0F0"/>
                </a:solidFill>
                <a:latin typeface="Montserrat Black" pitchFamily="2" charset="0"/>
              </a:rPr>
              <a:t>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2765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 title="Breaktime">
                <a:extLst>
                  <a:ext uri="{FF2B5EF4-FFF2-40B4-BE49-F238E27FC236}">
                    <a16:creationId xmlns="" xmlns:a16="http://schemas.microsoft.com/office/drawing/2014/main" id="{E7D02B76-92E0-4A12-94A9-E0805F4DA53C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1309988985"/>
                  </p:ext>
                </p:extLst>
              </p:nvPr>
            </p:nvGraphicFramePr>
            <p:xfrm>
              <a:off x="0" y="0"/>
              <a:ext cx="12396788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ontent Placeholder 4" title="Breaktime">
                <a:extLst>
                  <a:ext uri="{FF2B5EF4-FFF2-40B4-BE49-F238E27FC236}">
                    <a16:creationId xmlns:a16="http://schemas.microsoft.com/office/drawing/2014/main" id="{E7D02B76-92E0-4A12-94A9-E0805F4DA5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396788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92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Session-1 Content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B854EA25-7B4C-40D2-B9DB-09D54E62E37B}"/>
              </a:ext>
            </a:extLst>
          </p:cNvPr>
          <p:cNvSpPr txBox="1"/>
          <p:nvPr/>
        </p:nvSpPr>
        <p:spPr>
          <a:xfrm>
            <a:off x="543339" y="4100364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What will we learn today?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="" xmlns:a16="http://schemas.microsoft.com/office/drawing/2014/main" id="{65D24669-470A-4330-BC48-B14DDA8F0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17" y="1484784"/>
            <a:ext cx="3539992" cy="2444122"/>
          </a:xfrm>
          <a:prstGeom prst="rect">
            <a:avLst/>
          </a:prstGeom>
        </p:spPr>
      </p:pic>
      <p:sp>
        <p:nvSpPr>
          <p:cNvPr id="11" name="İçerik Yer Tutucusu 9">
            <a:extLst>
              <a:ext uri="{FF2B5EF4-FFF2-40B4-BE49-F238E27FC236}">
                <a16:creationId xmlns="" xmlns:a16="http://schemas.microsoft.com/office/drawing/2014/main" id="{81A50E76-5A12-4B7F-9861-A082727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7061" y="1188580"/>
            <a:ext cx="5181600" cy="4904716"/>
          </a:xfrm>
        </p:spPr>
        <p:txBody>
          <a:bodyPr>
            <a:noAutofit/>
          </a:bodyPr>
          <a:lstStyle/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Pandas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Introduction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Pandas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Data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Types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Pandas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Series</a:t>
            </a: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Pandas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DataFrame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Creating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Series- Notebook</a:t>
            </a: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EAD199C0-8092-3885-9E09-8624C833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2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F55898C-6B6D-BCFD-68EA-11810D66B736}"/>
              </a:ext>
            </a:extLst>
          </p:cNvPr>
          <p:cNvSpPr txBox="1"/>
          <p:nvPr/>
        </p:nvSpPr>
        <p:spPr>
          <a:xfrm>
            <a:off x="5631406" y="2164055"/>
            <a:ext cx="5755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Have you studied </a:t>
            </a:r>
            <a:r>
              <a:rPr lang="en-US" sz="36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pandas</a:t>
            </a:r>
            <a:r>
              <a:rPr lang="tr-TR" sz="36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Montserrat Black" pitchFamily="2" charset="0"/>
              </a:rPr>
              <a:t>pre-</a:t>
            </a:r>
            <a:r>
              <a:rPr lang="en-US" sz="3600" dirty="0" err="1" smtClean="0">
                <a:solidFill>
                  <a:srgbClr val="92D050"/>
                </a:solidFill>
                <a:latin typeface="Montserrat Black" pitchFamily="2" charset="0"/>
              </a:rPr>
              <a:t>clas</a:t>
            </a:r>
            <a:r>
              <a:rPr lang="tr-TR" sz="3600" dirty="0" smtClean="0">
                <a:solidFill>
                  <a:srgbClr val="92D050"/>
                </a:solidFill>
                <a:latin typeface="Montserrat Black" pitchFamily="2" charset="0"/>
              </a:rPr>
              <a:t>s</a:t>
            </a:r>
            <a:r>
              <a:rPr lang="tr-TR" sz="3600" dirty="0" smtClean="0">
                <a:latin typeface="Montserrat Black" pitchFamily="2" charset="0"/>
              </a:rPr>
              <a:t>?</a:t>
            </a:r>
            <a:endParaRPr lang="en-US" sz="3600" dirty="0">
              <a:latin typeface="Montserrat Blac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30F4330-ABFD-307A-F0E3-32ABC7E61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7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Why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umPy vs Pandas | 15 Differences Between NumPy and Pandas">
            <a:extLst>
              <a:ext uri="{FF2B5EF4-FFF2-40B4-BE49-F238E27FC236}">
                <a16:creationId xmlns="" xmlns:a16="http://schemas.microsoft.com/office/drawing/2014/main" id="{463E21C1-7C45-908A-8661-E2B41B84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560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2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Why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INTRODUCTION TO PANDAS — #70DaysML Study with Data Science Nigeria | by  Fatimah Rufai | Medium">
            <a:extLst>
              <a:ext uri="{FF2B5EF4-FFF2-40B4-BE49-F238E27FC236}">
                <a16:creationId xmlns="" xmlns:a16="http://schemas.microsoft.com/office/drawing/2014/main" id="{B963B72D-BC6A-AA7B-F69D-D6E365B2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029" y="8620"/>
            <a:ext cx="1391676" cy="14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verything About Pandas- 100 Code Snippets and Tricks | by Senthil E |  Analytics Vidhya | Medium">
            <a:extLst>
              <a:ext uri="{FF2B5EF4-FFF2-40B4-BE49-F238E27FC236}">
                <a16:creationId xmlns="" xmlns:a16="http://schemas.microsoft.com/office/drawing/2014/main" id="{29DCB123-A7D8-12DD-B404-F139E94A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385308"/>
            <a:ext cx="11133138" cy="514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1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268760"/>
            <a:ext cx="11017224" cy="2772308"/>
          </a:xfrm>
        </p:spPr>
        <p:txBody>
          <a:bodyPr>
            <a:noAutofit/>
          </a:bodyPr>
          <a:lstStyle/>
          <a:p>
            <a:pPr fontAlgn="base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Pandas is </a:t>
            </a:r>
            <a:r>
              <a:rPr lang="en-US" sz="2400" dirty="0"/>
              <a:t>an open-source library for data manipulation and analysis in the Python programming language.</a:t>
            </a:r>
          </a:p>
          <a:p>
            <a:pPr fontAlgn="base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Pandas' basic data structures, Series (for one-dimensional data) and </a:t>
            </a:r>
            <a:r>
              <a:rPr lang="en-US" sz="2400" dirty="0" err="1"/>
              <a:t>DataFrame</a:t>
            </a:r>
            <a:r>
              <a:rPr lang="en-US" sz="2400" dirty="0"/>
              <a:t> (for two-dimensional data), are extremely useful and flexible tools.</a:t>
            </a:r>
            <a:endParaRPr lang="tr-TR" sz="24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5" name="Picture 2" descr="13 Most Important Pandas Functions for Data Science - Analytics Vidhya">
            <a:extLst>
              <a:ext uri="{FF2B5EF4-FFF2-40B4-BE49-F238E27FC236}">
                <a16:creationId xmlns="" xmlns:a16="http://schemas.microsoft.com/office/drawing/2014/main" id="{395FFF3A-545B-33FE-7C1C-4F422FF2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56" y="4473116"/>
            <a:ext cx="3182144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50" y="1160748"/>
            <a:ext cx="11188785" cy="3600400"/>
          </a:xfrm>
        </p:spPr>
        <p:txBody>
          <a:bodyPr>
            <a:noAutofit/>
          </a:bodyPr>
          <a:lstStyle/>
          <a:p>
            <a:pPr algn="just" fontAlgn="base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b="1" dirty="0"/>
              <a:t>Data cleaning and preprocessing</a:t>
            </a:r>
            <a:r>
              <a:rPr lang="en-US" sz="2000" dirty="0"/>
              <a:t>: Filling in missing data, removing erroneous data, changing the format of data, data transformation operations, etc.</a:t>
            </a:r>
          </a:p>
          <a:p>
            <a:pPr algn="just" fontAlgn="base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b="1" dirty="0"/>
              <a:t>Data analysis: </a:t>
            </a:r>
            <a:r>
              <a:rPr lang="en-US" sz="2000" dirty="0"/>
              <a:t>Analyzing and summarizing data, performing statistical analysis, feature engineering, etc.</a:t>
            </a:r>
          </a:p>
          <a:p>
            <a:pPr algn="just" fontAlgn="base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b="1" dirty="0"/>
              <a:t>Data visualization: </a:t>
            </a:r>
            <a:r>
              <a:rPr lang="en-US" sz="2000" dirty="0"/>
              <a:t>Visualizing data with various graphs to facilitate understanding and interpretation of data.</a:t>
            </a:r>
          </a:p>
          <a:p>
            <a:pPr algn="just" fontAlgn="base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b="1" dirty="0"/>
              <a:t>Machine learning: </a:t>
            </a:r>
            <a:r>
              <a:rPr lang="en-US" sz="2000" dirty="0"/>
              <a:t>It is very useful in pre-processing and preparing data to feed the dataset into machine learning algorithms.</a:t>
            </a:r>
            <a:endParaRPr lang="tr-TR" sz="20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Pandas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13 Most Important Pandas Functions for Data Science - Analytics Vidhya">
            <a:extLst>
              <a:ext uri="{FF2B5EF4-FFF2-40B4-BE49-F238E27FC236}">
                <a16:creationId xmlns="" xmlns:a16="http://schemas.microsoft.com/office/drawing/2014/main" id="{A408D3E8-964B-18D8-47C7-6DCD21E6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856" y="4473116"/>
            <a:ext cx="3182144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3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4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3F3F3F"/>
      </a:accent1>
      <a:accent2>
        <a:srgbClr val="00E700"/>
      </a:accent2>
      <a:accent3>
        <a:srgbClr val="00E700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ustom 2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31C1C1F-7BF2-479E-8FB5-8EC9800FF15F}" vid="{B6D48987-726F-4EBC-A8AB-47012741FA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90573C8-76A5-4985-9623-1DBED895EA37}">
  <we:reference id="wa104379997" version="2.0.0.0" store="tr-TR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F54FEC1-A17D-4F3D-A192-6788E89899D7}">
  <we:reference id="wa200003706" version="1.1.0.0" store="en-US" storeType="OMEX"/>
  <we:alternateReferences>
    <we:reference id="wa200003706" version="1.1.0.0" store="WA200003706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17AB1D0D-2E11-4E61-9E45-290F6B9CC2B9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600"/>
    <we:property name="type" value="&quot;Tea break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15951</TotalTime>
  <Words>513</Words>
  <Application>Microsoft Office PowerPoint</Application>
  <PresentationFormat>Geniş ekran</PresentationFormat>
  <Paragraphs>110</Paragraphs>
  <Slides>33</Slides>
  <Notes>33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46" baseType="lpstr">
      <vt:lpstr>Arial</vt:lpstr>
      <vt:lpstr>Bebas Neue</vt:lpstr>
      <vt:lpstr>Bebas Neue Bold</vt:lpstr>
      <vt:lpstr>Bebas Neue Book</vt:lpstr>
      <vt:lpstr>Bebas Neue Regular</vt:lpstr>
      <vt:lpstr>Calibri</vt:lpstr>
      <vt:lpstr>Courier New</vt:lpstr>
      <vt:lpstr>DejaVu Sans</vt:lpstr>
      <vt:lpstr>Montserrat</vt:lpstr>
      <vt:lpstr>Montserrat Black</vt:lpstr>
      <vt:lpstr>Wingdings</vt:lpstr>
      <vt:lpstr>Wingdings 2</vt:lpstr>
      <vt:lpstr>Quotable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&amp; SEO</dc:title>
  <dc:creator>yusuf</dc:creator>
  <cp:lastModifiedBy>Microsoft hesabı</cp:lastModifiedBy>
  <cp:revision>750</cp:revision>
  <cp:lastPrinted>2023-03-14T08:06:36Z</cp:lastPrinted>
  <dcterms:created xsi:type="dcterms:W3CDTF">2021-02-20T13:06:31Z</dcterms:created>
  <dcterms:modified xsi:type="dcterms:W3CDTF">2024-04-20T18:56:58Z</dcterms:modified>
</cp:coreProperties>
</file>